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1" r:id="rId1"/>
  </p:sldMasterIdLst>
  <p:sldIdLst>
    <p:sldId id="256" r:id="rId2"/>
    <p:sldId id="257" r:id="rId3"/>
    <p:sldId id="259" r:id="rId4"/>
    <p:sldId id="280" r:id="rId5"/>
    <p:sldId id="282" r:id="rId6"/>
    <p:sldId id="281" r:id="rId7"/>
    <p:sldId id="283" r:id="rId8"/>
    <p:sldId id="284" r:id="rId9"/>
    <p:sldId id="285" r:id="rId10"/>
    <p:sldId id="286" r:id="rId11"/>
    <p:sldId id="288" r:id="rId12"/>
    <p:sldId id="287" r:id="rId13"/>
    <p:sldId id="289" r:id="rId14"/>
    <p:sldId id="290" r:id="rId15"/>
    <p:sldId id="291" r:id="rId16"/>
    <p:sldId id="292" r:id="rId17"/>
    <p:sldId id="293" r:id="rId18"/>
    <p:sldId id="295" r:id="rId19"/>
    <p:sldId id="296" r:id="rId20"/>
    <p:sldId id="297" r:id="rId21"/>
    <p:sldId id="298" r:id="rId22"/>
    <p:sldId id="299" r:id="rId23"/>
    <p:sldId id="300" r:id="rId24"/>
    <p:sldId id="302" r:id="rId25"/>
    <p:sldId id="303" r:id="rId26"/>
    <p:sldId id="305" r:id="rId27"/>
    <p:sldId id="307" r:id="rId28"/>
    <p:sldId id="306" r:id="rId29"/>
    <p:sldId id="308" r:id="rId30"/>
    <p:sldId id="309" r:id="rId31"/>
    <p:sldId id="310" r:id="rId32"/>
    <p:sldId id="311" r:id="rId33"/>
    <p:sldId id="304" r:id="rId34"/>
    <p:sldId id="301" r:id="rId35"/>
    <p:sldId id="294" r:id="rId36"/>
    <p:sldId id="312" r:id="rId37"/>
    <p:sldId id="314" r:id="rId38"/>
    <p:sldId id="315" r:id="rId39"/>
    <p:sldId id="316" r:id="rId40"/>
    <p:sldId id="317" r:id="rId41"/>
    <p:sldId id="31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73"/>
    <p:restoredTop sz="96327"/>
  </p:normalViewPr>
  <p:slideViewPr>
    <p:cSldViewPr snapToGrid="0">
      <p:cViewPr varScale="1">
        <p:scale>
          <a:sx n="126" d="100"/>
          <a:sy n="126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76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7/21/23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52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7/21/23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00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7/21/23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CADBD16-5BFB-4D9F-9646-C75D1B53BBB6}" type="datetimeFigureOut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83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7/21/23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068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7/21/23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1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9379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96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7/21/23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20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7/21/23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347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7/21/23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05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05081-3F11-7FB9-20D6-B2B1C547B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6100" y="1360493"/>
            <a:ext cx="4972511" cy="3106732"/>
          </a:xfrm>
        </p:spPr>
        <p:txBody>
          <a:bodyPr anchor="b">
            <a:normAutofit/>
          </a:bodyPr>
          <a:lstStyle/>
          <a:p>
            <a:r>
              <a:rPr lang="en-US" sz="7200" dirty="0"/>
              <a:t>BUS 243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E69CA-7612-B84D-2041-FFFFC9D67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6100" y="4687316"/>
            <a:ext cx="4972512" cy="1517088"/>
          </a:xfrm>
        </p:spPr>
        <p:txBody>
          <a:bodyPr>
            <a:normAutofit/>
          </a:bodyPr>
          <a:lstStyle/>
          <a:p>
            <a:r>
              <a:rPr lang="en-US" dirty="0"/>
              <a:t>Lecture 4: Discriminative classifiers</a:t>
            </a:r>
          </a:p>
        </p:txBody>
      </p:sp>
      <p:pic>
        <p:nvPicPr>
          <p:cNvPr id="13" name="Picture 3" descr="Holographic neon on a shiny background">
            <a:extLst>
              <a:ext uri="{FF2B5EF4-FFF2-40B4-BE49-F238E27FC236}">
                <a16:creationId xmlns:a16="http://schemas.microsoft.com/office/drawing/2014/main" id="{866D7458-8D20-ABBB-EEBA-B5E69BFCD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5" r="20334" b="-1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0060CE1A-A2ED-43AC-857D-05822177F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598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623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C8943-9FB9-9CD2-E02E-DAA67F1AF5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725214"/>
                <a:ext cx="10058400" cy="544698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Naïve Bayes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sz="3200" dirty="0"/>
                  <a:t>Logistic Regression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28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2800" dirty="0"/>
                  <a:t>Directly compute the posterior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C8943-9FB9-9CD2-E02E-DAA67F1AF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725214"/>
                <a:ext cx="10058400" cy="5446986"/>
              </a:xfrm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6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5F179-763F-2D31-FAAF-E3D139B9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30328-88D9-F534-F0CA-DFA40A1F6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Discriminative classifiers learn what features from the input are most useful to discriminate between the different possible classes!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Train a classifier that can make a binary decision about the class of a new input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To create a probability, we need to transform!</a:t>
            </a:r>
          </a:p>
        </p:txBody>
      </p:sp>
    </p:spTree>
    <p:extLst>
      <p:ext uri="{BB962C8B-B14F-4D97-AF65-F5344CB8AC3E}">
        <p14:creationId xmlns:p14="http://schemas.microsoft.com/office/powerpoint/2010/main" val="303439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Train a classifier that can make a binary decision about the class of a new input</a:t>
                </a:r>
              </a:p>
              <a:p>
                <a:pPr lvl="1"/>
                <a:r>
                  <a:rPr lang="en-US" sz="2800" dirty="0"/>
                  <a:t>Weight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with bias (intercept)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den>
                    </m:f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den>
                    </m:f>
                  </m:oMath>
                </a14:m>
                <a:endParaRPr lang="en-US" sz="2800" dirty="0"/>
              </a:p>
              <a:p>
                <a:r>
                  <a:rPr lang="en-US" sz="3200" dirty="0"/>
                  <a:t>For shorthand, we’ll say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(−(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(−(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/>
                  <a:t>)</a:t>
                </a:r>
              </a:p>
              <a:p>
                <a:pPr lvl="1"/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009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9306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C8943-9FB9-9CD2-E02E-DAA67F1AF5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725214"/>
                <a:ext cx="10058400" cy="544698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What is this “exp” doing?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/>
                  <a:t> is a special number, 2.71..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dirty="0"/>
                  <a:t> is the limit of compound interest formula </a:t>
                </a:r>
              </a:p>
              <a:p>
                <a:pPr marL="822960" lvl="3" indent="0">
                  <a:lnSpc>
                    <a:spcPct val="150000"/>
                  </a:lnSpc>
                  <a:buNone/>
                </a:pPr>
                <a:r>
                  <a:rPr lang="en-US" sz="2000" dirty="0"/>
                  <a:t>as compounds become infinitely small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2000" dirty="0"/>
                  <a:t>It’s the function whose derivative is itself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2000" dirty="0"/>
                  <a:t>The logistic function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lvl="2">
                  <a:lnSpc>
                    <a:spcPct val="150000"/>
                  </a:lnSpc>
                </a:pPr>
                <a:r>
                  <a:rPr lang="en-US" sz="2000" dirty="0"/>
                  <a:t>S-shape and between 0 and 1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sz="2000" dirty="0"/>
                  <a:t>Model probabilities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C8943-9FB9-9CD2-E02E-DAA67F1AF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725214"/>
                <a:ext cx="10058400" cy="5446986"/>
              </a:xfrm>
              <a:blipFill>
                <a:blip r:embed="rId2"/>
                <a:stretch>
                  <a:fillRect l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graph&#10;&#10;Description automatically generated with medium confidence">
            <a:extLst>
              <a:ext uri="{FF2B5EF4-FFF2-40B4-BE49-F238E27FC236}">
                <a16:creationId xmlns:a16="http://schemas.microsoft.com/office/drawing/2014/main" id="{C727C0B0-B4A1-6CCB-FE36-D3F642B25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165" y="260131"/>
            <a:ext cx="3717987" cy="63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23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ED6A-E106-72F2-E332-5238DEFE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example: Y=1 or Y=0?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C3FC6-1B99-D535-E1BB-FF2BFF2DB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It's hokey . There are virtually no surprises , and the writing is second-rate . So why was it so enjoyable ? For one thing , the cast is great . Another nice touch is the music . I was overcome with the urge to get off the couch and start dancing . It sucked me in , and it'll do the same to you .</a:t>
            </a:r>
          </a:p>
        </p:txBody>
      </p:sp>
    </p:spTree>
    <p:extLst>
      <p:ext uri="{BB962C8B-B14F-4D97-AF65-F5344CB8AC3E}">
        <p14:creationId xmlns:p14="http://schemas.microsoft.com/office/powerpoint/2010/main" val="286842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A86F304F-132B-0C91-78EA-E20DE70A0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708" y="764409"/>
            <a:ext cx="7656584" cy="5329182"/>
          </a:xfrm>
        </p:spPr>
      </p:pic>
    </p:spTree>
    <p:extLst>
      <p:ext uri="{BB962C8B-B14F-4D97-AF65-F5344CB8AC3E}">
        <p14:creationId xmlns:p14="http://schemas.microsoft.com/office/powerpoint/2010/main" val="2721726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729FD391-A95A-5209-8A06-74FCC839F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152" y="622519"/>
            <a:ext cx="10117696" cy="5612962"/>
          </a:xfrm>
        </p:spPr>
      </p:pic>
    </p:spTree>
    <p:extLst>
      <p:ext uri="{BB962C8B-B14F-4D97-AF65-F5344CB8AC3E}">
        <p14:creationId xmlns:p14="http://schemas.microsoft.com/office/powerpoint/2010/main" val="380919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receipt, screenshot&#10;&#10;Description automatically generated">
            <a:extLst>
              <a:ext uri="{FF2B5EF4-FFF2-40B4-BE49-F238E27FC236}">
                <a16:creationId xmlns:a16="http://schemas.microsoft.com/office/drawing/2014/main" id="{9BB45A4E-1D82-27E7-0FBB-8215FE243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1767931"/>
            <a:ext cx="10058400" cy="3622113"/>
          </a:xfrm>
        </p:spPr>
      </p:pic>
    </p:spTree>
    <p:extLst>
      <p:ext uri="{BB962C8B-B14F-4D97-AF65-F5344CB8AC3E}">
        <p14:creationId xmlns:p14="http://schemas.microsoft.com/office/powerpoint/2010/main" val="2901610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How is Logistic Regression Used?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Given a set of weights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400" dirty="0"/>
                  <a:t>, we know how to compute the conditional likelihood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Find the set of weights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400" dirty="0"/>
                  <a:t> that maximize the conditional likelihood on training data (soon!)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Intuition: higher weights mean that this feature implies that this feature is a good this is the class you want for this observation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Naïve Bayes is a special case of logistic regression that uses Bayes rule and conditional probabilities to set these weights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[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883" b="-1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345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F673-E5FF-2E0F-D782-3017A0F6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35378"/>
            <a:ext cx="10058400" cy="533682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Contrasting Naïve Bayes and Logistic Regression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Naïve Bayes easier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Naïve Bayes better on smaller datasets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Logistic regression better on medium-sized datasets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On huge datasets, it does not really matter (data always win)</a:t>
            </a:r>
          </a:p>
          <a:p>
            <a:pPr lvl="2">
              <a:lnSpc>
                <a:spcPct val="150000"/>
              </a:lnSpc>
            </a:pPr>
            <a:r>
              <a:rPr lang="en-US" sz="2200" dirty="0"/>
              <a:t>Optional reading by Ng and Jordan has proofs and experiments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Logistic regression allows arbitrary features (biggest difference!)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Don’t need to memorize (or work through) previous slide - just understand that naïve Bayes is a special case of logistic </a:t>
            </a:r>
            <a:r>
              <a:rPr lang="en-US" sz="2400" dirty="0" err="1"/>
              <a:t>regresion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9333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C21A-EE0E-8BD8-BC36-3ADE9CC44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9A82A-0A78-9D9D-563A-E2A024368E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lnSpc>
                    <a:spcPct val="200000"/>
                  </a:lnSpc>
                </a:pPr>
                <a:r>
                  <a:rPr lang="en-US" sz="2200" dirty="0"/>
                  <a:t>Idea: minimize the Euclidean distance between data and fitted line</a:t>
                </a:r>
              </a:p>
              <a:p>
                <a:pPr lvl="2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𝑅𝑆𝑆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/>
              </a:p>
              <a:p>
                <a:pPr marL="548640" lvl="2" indent="0">
                  <a:lnSpc>
                    <a:spcPct val="20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9A82A-0A78-9D9D-563A-E2A024368E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AB938B68-64B8-6E43-CA03-3314E77C2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708" y="3050176"/>
            <a:ext cx="4542247" cy="371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62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2800" dirty="0"/>
                  <a:t>Wait, where did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come from?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sz="2400" dirty="0"/>
                  <a:t>Supervised classification: correct label y (either 0 or 1) for each x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sz="2400" dirty="0"/>
                  <a:t>But what the system produces is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>
                  <a:lnSpc>
                    <a:spcPct val="200000"/>
                  </a:lnSpc>
                </a:pPr>
                <a:r>
                  <a:rPr lang="en-US" sz="2400" dirty="0"/>
                  <a:t>We need</a:t>
                </a:r>
              </a:p>
              <a:p>
                <a:pPr lvl="2">
                  <a:lnSpc>
                    <a:spcPct val="200000"/>
                  </a:lnSpc>
                </a:pPr>
                <a:r>
                  <a:rPr lang="en-US" sz="2400" dirty="0"/>
                  <a:t>a loss function or a cost function</a:t>
                </a:r>
              </a:p>
              <a:p>
                <a:pPr lvl="2">
                  <a:lnSpc>
                    <a:spcPct val="200000"/>
                  </a:lnSpc>
                </a:pPr>
                <a:r>
                  <a:rPr lang="en-US" sz="2400" dirty="0"/>
                  <a:t>An optimization algorithm to update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to minimize the loss</a:t>
                </a:r>
              </a:p>
              <a:p>
                <a:pPr lvl="1">
                  <a:lnSpc>
                    <a:spcPct val="2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42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F673-E5FF-2E0F-D782-3017A0F6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35378"/>
            <a:ext cx="10058400" cy="533682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A loss function</a:t>
            </a:r>
          </a:p>
          <a:p>
            <a:pPr lvl="1">
              <a:lnSpc>
                <a:spcPct val="200000"/>
              </a:lnSpc>
            </a:pPr>
            <a:r>
              <a:rPr lang="en-US" sz="3200" dirty="0"/>
              <a:t>Cross-entropy loss</a:t>
            </a:r>
          </a:p>
          <a:p>
            <a:pPr>
              <a:lnSpc>
                <a:spcPct val="200000"/>
              </a:lnSpc>
            </a:pPr>
            <a:r>
              <a:rPr lang="en-US" sz="3200" dirty="0"/>
              <a:t>An optimization algorithm</a:t>
            </a:r>
          </a:p>
          <a:p>
            <a:pPr lvl="1">
              <a:lnSpc>
                <a:spcPct val="200000"/>
              </a:lnSpc>
            </a:pPr>
            <a:r>
              <a:rPr lang="en-US" sz="3200" dirty="0"/>
              <a:t>Stochastic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4075758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81EF-077C-94CE-731F-75B244A4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32BAA-C721-978C-95C8-4BA07F527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We want to know how far is the classifier output from the true output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how much they are different</a:t>
                </a:r>
              </a:p>
              <a:p>
                <a:r>
                  <a:rPr lang="en-US" sz="2400" dirty="0"/>
                  <a:t>Since there are only two discrete outcomes, this is a Bernoulli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Take the log of both sides, flip the sign, and plug in the definition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𝑤𝑥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sz="2000" b="0" dirty="0"/>
              </a:p>
              <a:p>
                <a:r>
                  <a:rPr lang="en-US" sz="2400" dirty="0"/>
                  <a:t>In information theory, when a probability </a:t>
                </a:r>
                <a:r>
                  <a:rPr lang="en-US" sz="2400" dirty="0" err="1"/>
                  <a:t>dist</a:t>
                </a:r>
                <a:r>
                  <a:rPr lang="en-US" sz="2400" dirty="0"/>
                  <a:t> is intended to approximate some true distribution, the cross entropy of the two distributions is a measure of how different they are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32BAA-C721-978C-95C8-4BA07F527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1" t="-2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054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F673-E5FF-2E0F-D782-3017A0F6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35378"/>
            <a:ext cx="10058400" cy="53368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Let’s see if this works for our sentiment example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We want loss to be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Smaller if the model estimate is closed to correct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Bigger if model is confused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Let’s first suppose the true label of this is y=1 (positive)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It's hokey . There are virtually no surprises , and the writing is second-rate . So why was it so enjoyable ? For one thing , the cast is great . Another nice touch is the music . I was overcome with the urge to get off the couch and start dancing . It sucked me in , and it'll do the same to you .</a:t>
            </a:r>
          </a:p>
        </p:txBody>
      </p:sp>
    </p:spTree>
    <p:extLst>
      <p:ext uri="{BB962C8B-B14F-4D97-AF65-F5344CB8AC3E}">
        <p14:creationId xmlns:p14="http://schemas.microsoft.com/office/powerpoint/2010/main" val="631984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F673-E5FF-2E0F-D782-3017A0F6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35378"/>
            <a:ext cx="10058400" cy="53368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True value is y=1. How well is our model doing?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What’s the loss?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pic>
        <p:nvPicPr>
          <p:cNvPr id="4" name="Picture 3" descr="A picture containing text, font, receipt, screenshot&#10;&#10;Description automatically generated">
            <a:extLst>
              <a:ext uri="{FF2B5EF4-FFF2-40B4-BE49-F238E27FC236}">
                <a16:creationId xmlns:a16="http://schemas.microsoft.com/office/drawing/2014/main" id="{E2D497D0-8A5E-56EF-56E4-0D3EFE387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393" y="1375670"/>
            <a:ext cx="6889531" cy="2480977"/>
          </a:xfrm>
          <a:prstGeom prst="rect">
            <a:avLst/>
          </a:prstGeom>
        </p:spPr>
      </p:pic>
      <p:pic>
        <p:nvPicPr>
          <p:cNvPr id="8" name="Picture 7" descr="A picture containing text, font, receipt, white&#10;&#10;Description automatically generated">
            <a:extLst>
              <a:ext uri="{FF2B5EF4-FFF2-40B4-BE49-F238E27FC236}">
                <a16:creationId xmlns:a16="http://schemas.microsoft.com/office/drawing/2014/main" id="{6A968EFB-1E6E-3019-2747-6B2E5B252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048" y="4425373"/>
            <a:ext cx="7772400" cy="174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81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F673-E5FF-2E0F-D782-3017A0F6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35378"/>
            <a:ext cx="10058400" cy="53368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Suppose true value instead was y=0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What’s the loss?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Sure enough, loss was bigger when model was wrong!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pic>
        <p:nvPicPr>
          <p:cNvPr id="5" name="Picture 4" descr="A picture containing font, text, white, typography&#10;&#10;Description automatically generated">
            <a:extLst>
              <a:ext uri="{FF2B5EF4-FFF2-40B4-BE49-F238E27FC236}">
                <a16:creationId xmlns:a16="http://schemas.microsoft.com/office/drawing/2014/main" id="{B7FC724A-34CE-82AB-B773-7142C5D29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846" y="1414737"/>
            <a:ext cx="6999671" cy="1374748"/>
          </a:xfrm>
          <a:prstGeom prst="rect">
            <a:avLst/>
          </a:prstGeom>
        </p:spPr>
      </p:pic>
      <p:pic>
        <p:nvPicPr>
          <p:cNvPr id="7" name="Picture 6" descr="A picture containing text, font, receipt, white&#10;&#10;Description automatically generated">
            <a:extLst>
              <a:ext uri="{FF2B5EF4-FFF2-40B4-BE49-F238E27FC236}">
                <a16:creationId xmlns:a16="http://schemas.microsoft.com/office/drawing/2014/main" id="{57B8ECF3-4C0B-F56D-8742-C023C7124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737" y="3566964"/>
            <a:ext cx="7772400" cy="182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38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/>
                  <a:t>Goal: minimize the loss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/>
                  <a:t>Let’s make explicit that the loss function is parameterized by weights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00000"/>
                  </a:lnSpc>
                </a:pPr>
                <a:r>
                  <a:rPr lang="en-US" sz="2800" dirty="0"/>
                  <a:t>And, we’ll represent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to make the dependence 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 more obvious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800" dirty="0"/>
                  <a:t>We want the weights that minimize the loss, averaged over all examples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𝐶𝐸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009" t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7650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F673-E5FF-2E0F-D782-3017A0F6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35378"/>
            <a:ext cx="10058400" cy="53368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For logistic regression, loss function is convex</a:t>
            </a:r>
          </a:p>
          <a:p>
            <a:pPr lvl="1">
              <a:lnSpc>
                <a:spcPct val="200000"/>
              </a:lnSpc>
            </a:pPr>
            <a:r>
              <a:rPr lang="en-US" sz="2400" dirty="0"/>
              <a:t>A convex function has just one minimum</a:t>
            </a:r>
          </a:p>
          <a:p>
            <a:pPr lvl="1">
              <a:lnSpc>
                <a:spcPct val="200000"/>
              </a:lnSpc>
            </a:pPr>
            <a:r>
              <a:rPr lang="en-US" sz="2400" dirty="0"/>
              <a:t>Gradient descent starting from any point is guaranteed to find the minimum</a:t>
            </a:r>
          </a:p>
          <a:p>
            <a:pPr lvl="2">
              <a:lnSpc>
                <a:spcPct val="2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4409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B5CBCD54-6F90-C85F-47C5-DD2559B8E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350" y="662594"/>
            <a:ext cx="9929300" cy="5265244"/>
          </a:xfrm>
        </p:spPr>
      </p:pic>
    </p:spTree>
    <p:extLst>
      <p:ext uri="{BB962C8B-B14F-4D97-AF65-F5344CB8AC3E}">
        <p14:creationId xmlns:p14="http://schemas.microsoft.com/office/powerpoint/2010/main" val="3569204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font, line, screenshot&#10;&#10;Description automatically generated">
            <a:extLst>
              <a:ext uri="{FF2B5EF4-FFF2-40B4-BE49-F238E27FC236}">
                <a16:creationId xmlns:a16="http://schemas.microsoft.com/office/drawing/2014/main" id="{1E2C1D93-9349-DB4B-222F-94100C48B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307" y="693683"/>
            <a:ext cx="9835386" cy="5076934"/>
          </a:xfrm>
        </p:spPr>
      </p:pic>
    </p:spTree>
    <p:extLst>
      <p:ext uri="{BB962C8B-B14F-4D97-AF65-F5344CB8AC3E}">
        <p14:creationId xmlns:p14="http://schemas.microsoft.com/office/powerpoint/2010/main" val="1367291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C8943-9FB9-9CD2-E02E-DAA67F1AF5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725214"/>
                <a:ext cx="10058400" cy="544698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How to find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8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2600" dirty="0"/>
                  <a:t>Use calculus to find the value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600" dirty="0"/>
                  <a:t> that minimizes the RSS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C8943-9FB9-9CD2-E02E-DAA67F1AF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725214"/>
                <a:ext cx="10058400" cy="5446986"/>
              </a:xfrm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32CAF23-F2AF-5FD0-3386-788F71205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110" y="2455816"/>
            <a:ext cx="4699779" cy="419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2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F673-E5FF-2E0F-D782-3017A0F6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35378"/>
            <a:ext cx="10058400" cy="53368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The </a:t>
            </a:r>
            <a:r>
              <a:rPr lang="en-US" sz="3200" b="1" dirty="0"/>
              <a:t>gradient</a:t>
            </a:r>
            <a:r>
              <a:rPr lang="en-US" sz="3200" dirty="0"/>
              <a:t> of a function of many variables is a vector pointing in the direction of the greatest increase in a function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Gradient Descent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Find the gradient of the loss function at the current point and move in the </a:t>
            </a:r>
            <a:r>
              <a:rPr lang="en-US" sz="3200" b="1" dirty="0"/>
              <a:t>opposite</a:t>
            </a:r>
            <a:r>
              <a:rPr lang="en-US" sz="3200" dirty="0"/>
              <a:t> direction</a:t>
            </a:r>
          </a:p>
        </p:txBody>
      </p:sp>
    </p:spTree>
    <p:extLst>
      <p:ext uri="{BB962C8B-B14F-4D97-AF65-F5344CB8AC3E}">
        <p14:creationId xmlns:p14="http://schemas.microsoft.com/office/powerpoint/2010/main" val="239882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4000" dirty="0"/>
                  <a:t>How much do we move in that direction?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sz="2400" dirty="0"/>
                  <a:t>The value of the gradient (slope in our example)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weighted by a learning rate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200000"/>
                  </a:lnSpc>
                </a:pPr>
                <a:r>
                  <a:rPr lang="en-US" sz="2400" dirty="0"/>
                  <a:t>Higher learning rate means move </a:t>
                </a:r>
                <a:r>
                  <a:rPr lang="en-US" sz="2400" i="1" dirty="0"/>
                  <a:t>w</a:t>
                </a:r>
                <a:r>
                  <a:rPr lang="en-US" sz="2400" dirty="0"/>
                  <a:t> faster</a:t>
                </a:r>
              </a:p>
              <a:p>
                <a:pPr lvl="2">
                  <a:lnSpc>
                    <a:spcPct val="2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557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Now let’s consider N dimensions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3000" dirty="0"/>
                  <a:t>We want to know where in the N-dimensional space (of the N parameters that make up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000" dirty="0"/>
                  <a:t>) we should move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3000" dirty="0"/>
                  <a:t>The gradient is just such a vector; it expresses the directional components of the sharpest slope along each of the N dimensions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009" r="-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084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81097954-FA0D-AFD5-827A-A5A8D7876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681" y="879146"/>
            <a:ext cx="8993292" cy="5099707"/>
          </a:xfrm>
        </p:spPr>
      </p:pic>
    </p:spTree>
    <p:extLst>
      <p:ext uri="{BB962C8B-B14F-4D97-AF65-F5344CB8AC3E}">
        <p14:creationId xmlns:p14="http://schemas.microsoft.com/office/powerpoint/2010/main" val="4212498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C9471DDA-EB54-3461-4596-21F0E8F1C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858" y="910458"/>
            <a:ext cx="10026284" cy="5037083"/>
          </a:xfrm>
        </p:spPr>
      </p:pic>
    </p:spTree>
    <p:extLst>
      <p:ext uri="{BB962C8B-B14F-4D97-AF65-F5344CB8AC3E}">
        <p14:creationId xmlns:p14="http://schemas.microsoft.com/office/powerpoint/2010/main" val="33959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ED2A0F2C-6BA4-245E-DB46-BCACED4CA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831" y="989286"/>
            <a:ext cx="10709008" cy="4879428"/>
          </a:xfrm>
        </p:spPr>
      </p:pic>
    </p:spTree>
    <p:extLst>
      <p:ext uri="{BB962C8B-B14F-4D97-AF65-F5344CB8AC3E}">
        <p14:creationId xmlns:p14="http://schemas.microsoft.com/office/powerpoint/2010/main" val="289193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80C7-A8BE-059A-25E7-6B5BF67C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3940C3-AC57-BA10-F723-3C070CAB45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sz="1800" dirty="0"/>
                  <a:t>One step of gradient descent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sz="1800" dirty="0"/>
                  <a:t>A mini-sentiment example, where the true y=1 (positive)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sz="1800" dirty="0"/>
                  <a:t>Two features</a:t>
                </a:r>
              </a:p>
              <a:p>
                <a:pPr lvl="1"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1600" dirty="0"/>
                  <a:t> (count of positive lexicon words)</a:t>
                </a:r>
              </a:p>
              <a:p>
                <a:pPr lvl="1"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600" dirty="0"/>
                  <a:t> (count of negative lexicon words)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sz="1800" dirty="0"/>
                  <a:t>Assume 3 parameters (2 weights and 1 bias)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800" dirty="0"/>
                  <a:t> are zero:</a:t>
                </a:r>
              </a:p>
              <a:p>
                <a:pPr lvl="1"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  <a:p>
                <a:pPr lvl="1">
                  <a:lnSpc>
                    <a:spcPct val="160000"/>
                  </a:lnSpc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3940C3-AC57-BA10-F723-3C070CAB45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5771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Update step for update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000" dirty="0"/>
                  <a:t> is: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receipt, font, screenshot&#10;&#10;Description automatically generated">
            <a:extLst>
              <a:ext uri="{FF2B5EF4-FFF2-40B4-BE49-F238E27FC236}">
                <a16:creationId xmlns:a16="http://schemas.microsoft.com/office/drawing/2014/main" id="{FC7B26AA-15E7-00BC-60A7-D6990185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662" y="1846675"/>
            <a:ext cx="9159766" cy="421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53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Update step for update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000" dirty="0"/>
                  <a:t> is: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font, receipt, screenshot&#10;&#10;Description automatically generated">
            <a:extLst>
              <a:ext uri="{FF2B5EF4-FFF2-40B4-BE49-F238E27FC236}">
                <a16:creationId xmlns:a16="http://schemas.microsoft.com/office/drawing/2014/main" id="{F52AFA6E-5B7A-1962-E64A-DAFDC8524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47" y="1923782"/>
            <a:ext cx="10018105" cy="424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56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Update step for update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000" dirty="0"/>
                  <a:t> is: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font, receipt, screenshot&#10;&#10;Description automatically generated">
            <a:extLst>
              <a:ext uri="{FF2B5EF4-FFF2-40B4-BE49-F238E27FC236}">
                <a16:creationId xmlns:a16="http://schemas.microsoft.com/office/drawing/2014/main" id="{F52AFA6E-5B7A-1962-E64A-DAFDC8524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47" y="1923782"/>
            <a:ext cx="10018105" cy="424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80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C8943-9FB9-9CD2-E02E-DAA67F1AF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725214"/>
            <a:ext cx="10058400" cy="54469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Probabilistic Interpretation 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Our analysis so far has not included any probabilities  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Linear regression does have a probabilistic (probability model-based) interpretation</a:t>
            </a:r>
          </a:p>
        </p:txBody>
      </p:sp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574B4B9-50EE-7BB1-EF06-2BB6C5A59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704" y="2659017"/>
            <a:ext cx="4699779" cy="419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90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Update step for update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000" dirty="0"/>
                  <a:t> is: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font, receipt, screenshot&#10;&#10;Description automatically generated">
            <a:extLst>
              <a:ext uri="{FF2B5EF4-FFF2-40B4-BE49-F238E27FC236}">
                <a16:creationId xmlns:a16="http://schemas.microsoft.com/office/drawing/2014/main" id="{689E338A-8DCC-7734-32C8-637C74A8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51" y="1773172"/>
            <a:ext cx="10324443" cy="439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82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14CB7B93-5F8B-BB83-08F8-338082133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270" y="740979"/>
            <a:ext cx="10589460" cy="5376041"/>
          </a:xfrm>
        </p:spPr>
      </p:pic>
    </p:spTree>
    <p:extLst>
      <p:ext uri="{BB962C8B-B14F-4D97-AF65-F5344CB8AC3E}">
        <p14:creationId xmlns:p14="http://schemas.microsoft.com/office/powerpoint/2010/main" val="2992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C8943-9FB9-9CD2-E02E-DAA67F1AF5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725214"/>
                <a:ext cx="10058400" cy="544698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Linear regression assumes that response values have a Gaussian distribution around the linear mean function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This is discriminative model where inputs x are not modeled 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Minimizing RSS is equivalent to maximizing conditional likelihood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C8943-9FB9-9CD2-E02E-DAA67F1AF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725214"/>
                <a:ext cx="10058400" cy="5446986"/>
              </a:xfrm>
              <a:blipFill>
                <a:blip r:embed="rId2"/>
                <a:stretch>
                  <a:fillRect l="-631" t="-930" b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5492A4A-13A5-6229-0A5C-D0DC70FF6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92" y="2534478"/>
            <a:ext cx="3737162" cy="328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96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12DB-07B5-313B-98CD-5AA1102E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D0E26-0C7F-FE1F-2A0C-E42B73D7F1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What are we talking about?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600" dirty="0"/>
                  <a:t>Statistical classification: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2600" dirty="0"/>
                  <a:t>Examples?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2400" dirty="0"/>
                  <a:t>Discriminative classifiers vs. generative classifier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600" dirty="0"/>
                  <a:t>Building block of other machine learning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D0E26-0C7F-FE1F-2A0C-E42B73D7F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820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1ADC-35C9-1529-E36F-5DA22781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Generative and Discriminative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9779-6499-5F9A-8C19-64FE61A6D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we’re distinguishing cat from dog images</a:t>
            </a:r>
          </a:p>
          <a:p>
            <a:pPr lvl="1"/>
            <a:endParaRPr lang="en-US" dirty="0"/>
          </a:p>
        </p:txBody>
      </p:sp>
      <p:pic>
        <p:nvPicPr>
          <p:cNvPr id="9" name="Picture 8" descr="A cat and a dog&#10;&#10;Description automatically generated with medium confidence">
            <a:extLst>
              <a:ext uri="{FF2B5EF4-FFF2-40B4-BE49-F238E27FC236}">
                <a16:creationId xmlns:a16="http://schemas.microsoft.com/office/drawing/2014/main" id="{185CA6D4-376C-7924-2357-3C4010C79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86" y="2724748"/>
            <a:ext cx="9970966" cy="36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59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0561-1EAE-B6AA-89A6-D8FE16EE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33DCE-60EA-7A1A-8D3A-C94DBE2B8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Build a model of what's in a cat image  </a:t>
            </a:r>
          </a:p>
          <a:p>
            <a:pPr lvl="1"/>
            <a:r>
              <a:rPr lang="en-US" sz="2000" dirty="0"/>
              <a:t>Knows about whiskers, ears, eyes </a:t>
            </a:r>
          </a:p>
          <a:p>
            <a:pPr lvl="1"/>
            <a:r>
              <a:rPr lang="en-US" sz="2000" dirty="0"/>
              <a:t>Assigns a probability to any image:  how cat-y is this image?</a:t>
            </a:r>
          </a:p>
          <a:p>
            <a:pPr lvl="1"/>
            <a:endParaRPr lang="en-US" sz="2000" dirty="0"/>
          </a:p>
          <a:p>
            <a:r>
              <a:rPr lang="en-US" sz="2400" dirty="0"/>
              <a:t>Also build a model for dog images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Now given a new image</a:t>
            </a:r>
          </a:p>
          <a:p>
            <a:pPr lvl="1"/>
            <a:r>
              <a:rPr lang="en-US" sz="2000" dirty="0"/>
              <a:t>Run both models and see which one fits better	</a:t>
            </a:r>
          </a:p>
        </p:txBody>
      </p:sp>
      <p:pic>
        <p:nvPicPr>
          <p:cNvPr id="5" name="Picture 4" descr="A close up of a cat&#10;&#10;Description automatically generated">
            <a:extLst>
              <a:ext uri="{FF2B5EF4-FFF2-40B4-BE49-F238E27FC236}">
                <a16:creationId xmlns:a16="http://schemas.microsoft.com/office/drawing/2014/main" id="{363ACFE8-BA58-D561-45AB-7D11DDED6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068" y="1867988"/>
            <a:ext cx="2770463" cy="207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96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C8BE6-3275-E90E-BEA9-912146FA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D40DA-3C4F-D2D3-DDD7-4F4B32726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try to distinguish dogs from cats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Oh, look. Dogs have collars! Let’s ignore everything else</a:t>
            </a:r>
          </a:p>
        </p:txBody>
      </p:sp>
      <p:pic>
        <p:nvPicPr>
          <p:cNvPr id="5" name="Picture 4" descr="A close up of a cat&#10;&#10;Description automatically generated with low confidence">
            <a:extLst>
              <a:ext uri="{FF2B5EF4-FFF2-40B4-BE49-F238E27FC236}">
                <a16:creationId xmlns:a16="http://schemas.microsoft.com/office/drawing/2014/main" id="{239DC069-485B-376D-1A1E-D96169129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39" y="2532742"/>
            <a:ext cx="8913610" cy="30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341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{3E024CAA-3AF8-C245-BD79-02A496CC06D4}tf10001070</Template>
  <TotalTime>2214</TotalTime>
  <Words>1309</Words>
  <Application>Microsoft Macintosh PowerPoint</Application>
  <PresentationFormat>Widescreen</PresentationFormat>
  <Paragraphs>160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Calibri</vt:lpstr>
      <vt:lpstr>Cambria Math</vt:lpstr>
      <vt:lpstr>Rockwell</vt:lpstr>
      <vt:lpstr>Rockwell Condensed</vt:lpstr>
      <vt:lpstr>Rockwell Extra Bold</vt:lpstr>
      <vt:lpstr>Wingdings</vt:lpstr>
      <vt:lpstr>Wood Type</vt:lpstr>
      <vt:lpstr>BUS 243</vt:lpstr>
      <vt:lpstr>Fitting a Linear Regression</vt:lpstr>
      <vt:lpstr>PowerPoint Presentation</vt:lpstr>
      <vt:lpstr>PowerPoint Presentation</vt:lpstr>
      <vt:lpstr>PowerPoint Presentation</vt:lpstr>
      <vt:lpstr>Classification: Logistic Regression</vt:lpstr>
      <vt:lpstr>Generative and Discriminative Classifiers</vt:lpstr>
      <vt:lpstr>Generative Classifier</vt:lpstr>
      <vt:lpstr>Discriminative classifier</vt:lpstr>
      <vt:lpstr>PowerPoint Presentation</vt:lpstr>
      <vt:lpstr>Logistic regression</vt:lpstr>
      <vt:lpstr>PowerPoint Presentation</vt:lpstr>
      <vt:lpstr>PowerPoint Presentation</vt:lpstr>
      <vt:lpstr>Sentiment example: Y=1 or Y=0?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 243</dc:title>
  <dc:creator>Yeabin Moon</dc:creator>
  <cp:lastModifiedBy>Yeabin Moon</cp:lastModifiedBy>
  <cp:revision>72</cp:revision>
  <dcterms:created xsi:type="dcterms:W3CDTF">2023-05-26T09:04:50Z</dcterms:created>
  <dcterms:modified xsi:type="dcterms:W3CDTF">2023-07-21T19:42:03Z</dcterms:modified>
</cp:coreProperties>
</file>